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9" r:id="rId6"/>
    <p:sldId id="261" r:id="rId7"/>
    <p:sldId id="262" r:id="rId8"/>
    <p:sldId id="273" r:id="rId9"/>
    <p:sldId id="274" r:id="rId10"/>
    <p:sldId id="275" r:id="rId11"/>
    <p:sldId id="276" r:id="rId12"/>
    <p:sldId id="277" r:id="rId13"/>
    <p:sldId id="268" r:id="rId14"/>
    <p:sldId id="266" r:id="rId15"/>
    <p:sldId id="267" r:id="rId16"/>
    <p:sldId id="264" r:id="rId17"/>
    <p:sldId id="263"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4/25/2017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4/25/2017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4/25/2017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4/25/2017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4/25/2017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learningjournals.co.uk/"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gw09bokassharon01@glow.sch.uk"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arborgreennursery.co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2863" b="97342" l="3204" r="96339"/>
                    </a14:imgEffect>
                  </a14:imgLayer>
                </a14:imgProps>
              </a:ext>
              <a:ext uri="{28A0092B-C50C-407E-A947-70E740481C1C}">
                <a14:useLocalDpi xmlns:a14="http://schemas.microsoft.com/office/drawing/2010/main" val="0"/>
              </a:ext>
            </a:extLst>
          </a:blip>
          <a:stretch>
            <a:fillRect/>
          </a:stretch>
        </p:blipFill>
        <p:spPr>
          <a:xfrm>
            <a:off x="9290565" y="266911"/>
            <a:ext cx="2682902" cy="3002149"/>
          </a:xfrm>
          <a:prstGeom prst="rect">
            <a:avLst/>
          </a:prstGeom>
        </p:spPr>
      </p:pic>
      <p:sp>
        <p:nvSpPr>
          <p:cNvPr id="11" name="TextBox 10"/>
          <p:cNvSpPr txBox="1"/>
          <p:nvPr/>
        </p:nvSpPr>
        <p:spPr>
          <a:xfrm>
            <a:off x="3444532" y="2082832"/>
            <a:ext cx="5447762" cy="2554545"/>
          </a:xfrm>
          <a:prstGeom prst="rect">
            <a:avLst/>
          </a:prstGeom>
          <a:noFill/>
        </p:spPr>
        <p:txBody>
          <a:bodyPr wrap="square" rtlCol="0">
            <a:spAutoFit/>
          </a:bodyPr>
          <a:lstStyle/>
          <a:p>
            <a:pPr algn="ctr"/>
            <a:r>
              <a:rPr lang="en-GB" sz="4000" b="1" dirty="0" smtClean="0">
                <a:latin typeface="Comic Sans MS" panose="030F0702030302020204" pitchFamily="66" charset="0"/>
              </a:rPr>
              <a:t>My Learning Journal</a:t>
            </a:r>
          </a:p>
          <a:p>
            <a:pPr algn="ctr"/>
            <a:r>
              <a:rPr lang="en-GB" sz="4000" b="1" dirty="0" smtClean="0">
                <a:latin typeface="Comic Sans MS" panose="030F0702030302020204" pitchFamily="66" charset="0"/>
              </a:rPr>
              <a:t>Parent Workshop</a:t>
            </a:r>
          </a:p>
          <a:p>
            <a:pPr algn="ctr"/>
            <a:r>
              <a:rPr lang="en-GB" sz="4000" b="1" dirty="0" smtClean="0">
                <a:latin typeface="Comic Sans MS" panose="030F0702030302020204" pitchFamily="66" charset="0"/>
              </a:rPr>
              <a:t>Friday 28</a:t>
            </a:r>
            <a:r>
              <a:rPr lang="en-GB" sz="4000" b="1" baseline="30000" dirty="0" smtClean="0">
                <a:latin typeface="Comic Sans MS" panose="030F0702030302020204" pitchFamily="66" charset="0"/>
              </a:rPr>
              <a:t>th</a:t>
            </a:r>
            <a:r>
              <a:rPr lang="en-GB" sz="4000" b="1" dirty="0" smtClean="0">
                <a:latin typeface="Comic Sans MS" panose="030F0702030302020204" pitchFamily="66" charset="0"/>
              </a:rPr>
              <a:t> April 2017</a:t>
            </a:r>
            <a:endParaRPr lang="en-GB" sz="4000" b="1" dirty="0">
              <a:latin typeface="Comic Sans MS" panose="030F0702030302020204" pitchFamily="66" charset="0"/>
            </a:endParaRPr>
          </a:p>
        </p:txBody>
      </p:sp>
      <p:pic>
        <p:nvPicPr>
          <p:cNvPr id="14" name="Picture 13"/>
          <p:cNvPicPr>
            <a:picLocks noChangeAspect="1"/>
          </p:cNvPicPr>
          <p:nvPr/>
        </p:nvPicPr>
        <p:blipFill>
          <a:blip r:embed="rId2">
            <a:extLst>
              <a:ext uri="{BEBA8EAE-BF5A-486C-A8C5-ECC9F3942E4B}">
                <a14:imgProps xmlns:a14="http://schemas.microsoft.com/office/drawing/2010/main">
                  <a14:imgLayer r:embed="rId3">
                    <a14:imgEffect>
                      <a14:backgroundRemoval t="2863" b="97342" l="3204" r="96339"/>
                    </a14:imgEffect>
                  </a14:imgLayer>
                </a14:imgProps>
              </a:ext>
              <a:ext uri="{28A0092B-C50C-407E-A947-70E740481C1C}">
                <a14:useLocalDpi xmlns:a14="http://schemas.microsoft.com/office/drawing/2010/main" val="0"/>
              </a:ext>
            </a:extLst>
          </a:blip>
          <a:stretch>
            <a:fillRect/>
          </a:stretch>
        </p:blipFill>
        <p:spPr>
          <a:xfrm>
            <a:off x="363360" y="266911"/>
            <a:ext cx="2682902" cy="3002149"/>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4013" y="4748883"/>
            <a:ext cx="1828800" cy="657225"/>
          </a:xfrm>
          <a:prstGeom prst="rect">
            <a:avLst/>
          </a:prstGeom>
        </p:spPr>
      </p:pic>
    </p:spTree>
    <p:extLst>
      <p:ext uri="{BB962C8B-B14F-4D97-AF65-F5344CB8AC3E}">
        <p14:creationId xmlns:p14="http://schemas.microsoft.com/office/powerpoint/2010/main" val="2589090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3734" b="23734"/>
          <a:stretch>
            <a:fillRect/>
          </a:stretch>
        </p:blipFill>
        <p:spPr>
          <a:xfrm>
            <a:off x="180433" y="1"/>
            <a:ext cx="7456739" cy="6857999"/>
          </a:xfrm>
        </p:spPr>
      </p:pic>
      <p:sp>
        <p:nvSpPr>
          <p:cNvPr id="3" name="Title 2"/>
          <p:cNvSpPr>
            <a:spLocks noGrp="1"/>
          </p:cNvSpPr>
          <p:nvPr>
            <p:ph type="title"/>
          </p:nvPr>
        </p:nvSpPr>
        <p:spPr/>
        <p:txBody>
          <a:bodyPr/>
          <a:lstStyle/>
          <a:p>
            <a:r>
              <a:rPr lang="en-GB" u="sng" dirty="0" smtClean="0"/>
              <a:t>Pin number</a:t>
            </a:r>
            <a:endParaRPr lang="en-GB" u="sng" dirty="0"/>
          </a:p>
        </p:txBody>
      </p:sp>
      <p:sp>
        <p:nvSpPr>
          <p:cNvPr id="4" name="Text Placeholder 3"/>
          <p:cNvSpPr>
            <a:spLocks noGrp="1"/>
          </p:cNvSpPr>
          <p:nvPr>
            <p:ph type="body" sz="half" idx="2"/>
          </p:nvPr>
        </p:nvSpPr>
        <p:spPr/>
        <p:txBody>
          <a:bodyPr>
            <a:normAutofit/>
          </a:bodyPr>
          <a:lstStyle/>
          <a:p>
            <a:r>
              <a:rPr lang="en-GB" sz="2400" dirty="0" smtClean="0"/>
              <a:t>You will then be asked to create your own 4 digit pin number – take note of this too.</a:t>
            </a:r>
            <a:endParaRPr lang="en-GB" sz="2400" dirty="0"/>
          </a:p>
        </p:txBody>
      </p:sp>
    </p:spTree>
    <p:extLst>
      <p:ext uri="{BB962C8B-B14F-4D97-AF65-F5344CB8AC3E}">
        <p14:creationId xmlns:p14="http://schemas.microsoft.com/office/powerpoint/2010/main" val="3324400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6676" y="437882"/>
            <a:ext cx="9775065" cy="4985980"/>
          </a:xfrm>
          <a:prstGeom prst="rect">
            <a:avLst/>
          </a:prstGeom>
          <a:noFill/>
        </p:spPr>
        <p:txBody>
          <a:bodyPr wrap="square" rtlCol="0">
            <a:spAutoFit/>
          </a:bodyPr>
          <a:lstStyle/>
          <a:p>
            <a:pPr algn="ctr"/>
            <a:r>
              <a:rPr lang="en-GB" sz="4000" b="1" u="sng" dirty="0" smtClean="0">
                <a:latin typeface="Comic Sans MS" panose="030F0702030302020204" pitchFamily="66" charset="0"/>
              </a:rPr>
              <a:t>Important log in details you need to access Learning Journals</a:t>
            </a:r>
          </a:p>
          <a:p>
            <a:pPr algn="ctr"/>
            <a:endParaRPr lang="en-GB" sz="4000" b="1" u="sng" dirty="0" smtClean="0">
              <a:latin typeface="Comic Sans MS" panose="030F0702030302020204" pitchFamily="66" charset="0"/>
            </a:endParaRPr>
          </a:p>
          <a:p>
            <a:endParaRPr lang="en-GB" dirty="0"/>
          </a:p>
          <a:p>
            <a:r>
              <a:rPr lang="en-GB" sz="3600" dirty="0" smtClean="0">
                <a:latin typeface="Comic Sans MS" panose="030F0702030302020204" pitchFamily="66" charset="0"/>
              </a:rPr>
              <a:t>Username – </a:t>
            </a:r>
            <a:r>
              <a:rPr lang="en-GB" sz="3600" dirty="0" smtClean="0">
                <a:solidFill>
                  <a:srgbClr val="FF0000"/>
                </a:solidFill>
                <a:latin typeface="Comic Sans MS" panose="030F0702030302020204" pitchFamily="66" charset="0"/>
              </a:rPr>
              <a:t>on the email</a:t>
            </a:r>
          </a:p>
          <a:p>
            <a:endParaRPr lang="en-GB" sz="3600" dirty="0" smtClean="0">
              <a:latin typeface="Comic Sans MS" panose="030F0702030302020204" pitchFamily="66" charset="0"/>
            </a:endParaRPr>
          </a:p>
          <a:p>
            <a:r>
              <a:rPr lang="en-GB" sz="3600" dirty="0" smtClean="0">
                <a:latin typeface="Comic Sans MS" panose="030F0702030302020204" pitchFamily="66" charset="0"/>
              </a:rPr>
              <a:t>Password – </a:t>
            </a:r>
            <a:r>
              <a:rPr lang="en-GB" sz="3600" dirty="0" smtClean="0">
                <a:solidFill>
                  <a:srgbClr val="FF0000"/>
                </a:solidFill>
                <a:latin typeface="Comic Sans MS" panose="030F0702030302020204" pitchFamily="66" charset="0"/>
              </a:rPr>
              <a:t>one you will remember</a:t>
            </a:r>
          </a:p>
          <a:p>
            <a:endParaRPr lang="en-GB" sz="3600" dirty="0" smtClean="0">
              <a:latin typeface="Comic Sans MS" panose="030F0702030302020204" pitchFamily="66" charset="0"/>
            </a:endParaRPr>
          </a:p>
          <a:p>
            <a:r>
              <a:rPr lang="en-GB" sz="3600" dirty="0" smtClean="0">
                <a:latin typeface="Comic Sans MS" panose="030F0702030302020204" pitchFamily="66" charset="0"/>
              </a:rPr>
              <a:t>Pin – </a:t>
            </a:r>
            <a:r>
              <a:rPr lang="en-GB" sz="3600" dirty="0" smtClean="0">
                <a:solidFill>
                  <a:srgbClr val="FF0000"/>
                </a:solidFill>
                <a:latin typeface="Comic Sans MS" panose="030F0702030302020204" pitchFamily="66" charset="0"/>
              </a:rPr>
              <a:t>4 Digits you will remember</a:t>
            </a:r>
            <a:endParaRPr lang="en-GB" sz="3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6464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u="sng" dirty="0" smtClean="0"/>
              <a:t>Your child’s profile</a:t>
            </a:r>
            <a:endParaRPr lang="en-GB" u="sng" dirty="0"/>
          </a:p>
        </p:txBody>
      </p:sp>
      <p:sp>
        <p:nvSpPr>
          <p:cNvPr id="4" name="Text Placeholder 3"/>
          <p:cNvSpPr>
            <a:spLocks noGrp="1"/>
          </p:cNvSpPr>
          <p:nvPr>
            <p:ph type="body" sz="half" idx="2"/>
          </p:nvPr>
        </p:nvSpPr>
        <p:spPr/>
        <p:txBody>
          <a:bodyPr>
            <a:normAutofit/>
          </a:bodyPr>
          <a:lstStyle/>
          <a:p>
            <a:r>
              <a:rPr lang="en-GB" sz="2000" dirty="0" smtClean="0"/>
              <a:t>This is what you will see when you log in for the first time.</a:t>
            </a:r>
          </a:p>
          <a:p>
            <a:r>
              <a:rPr lang="en-GB" sz="2000" dirty="0" smtClean="0"/>
              <a:t>There will be no observations recorded from staff until May.</a:t>
            </a:r>
            <a:endParaRPr lang="en-GB" sz="2000"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23734" b="23734"/>
          <a:stretch>
            <a:fillRect/>
          </a:stretch>
        </p:blipFill>
        <p:spPr>
          <a:xfrm>
            <a:off x="283464" y="0"/>
            <a:ext cx="7456739" cy="6857999"/>
          </a:xfrm>
        </p:spPr>
      </p:pic>
    </p:spTree>
    <p:extLst>
      <p:ext uri="{BB962C8B-B14F-4D97-AF65-F5344CB8AC3E}">
        <p14:creationId xmlns:p14="http://schemas.microsoft.com/office/powerpoint/2010/main" val="239821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6220" y="270456"/>
            <a:ext cx="10354614" cy="7048083"/>
          </a:xfrm>
          <a:prstGeom prst="rect">
            <a:avLst/>
          </a:prstGeom>
          <a:noFill/>
        </p:spPr>
        <p:txBody>
          <a:bodyPr wrap="square" rtlCol="0">
            <a:spAutoFit/>
          </a:bodyPr>
          <a:lstStyle/>
          <a:p>
            <a:pPr algn="ctr"/>
            <a:r>
              <a:rPr lang="en-GB" sz="4400" b="1" u="sng" dirty="0" smtClean="0">
                <a:latin typeface="Comic Sans MS" panose="030F0702030302020204" pitchFamily="66" charset="0"/>
              </a:rPr>
              <a:t>Instant Access from Anywhere</a:t>
            </a:r>
          </a:p>
          <a:p>
            <a:endParaRPr lang="en-GB" sz="2800" dirty="0">
              <a:latin typeface="Comic Sans MS" panose="030F0702030302020204" pitchFamily="66" charset="0"/>
            </a:endParaRPr>
          </a:p>
          <a:p>
            <a:r>
              <a:rPr lang="en-GB" sz="3200" dirty="0" smtClean="0">
                <a:latin typeface="Comic Sans MS" panose="030F0702030302020204" pitchFamily="66" charset="0"/>
              </a:rPr>
              <a:t>One </a:t>
            </a:r>
            <a:r>
              <a:rPr lang="en-GB" sz="3200" dirty="0">
                <a:latin typeface="Comic Sans MS" panose="030F0702030302020204" pitchFamily="66" charset="0"/>
              </a:rPr>
              <a:t>of the main reasons </a:t>
            </a:r>
            <a:r>
              <a:rPr lang="en-GB" sz="3200" dirty="0" smtClean="0">
                <a:latin typeface="Comic Sans MS" panose="030F0702030302020204" pitchFamily="66" charset="0"/>
              </a:rPr>
              <a:t>for using </a:t>
            </a:r>
            <a:r>
              <a:rPr lang="en-GB" sz="3200" dirty="0">
                <a:latin typeface="Comic Sans MS" panose="030F0702030302020204" pitchFamily="66" charset="0"/>
              </a:rPr>
              <a:t>Learning Journals </a:t>
            </a:r>
            <a:r>
              <a:rPr lang="en-GB" sz="3200" dirty="0" smtClean="0">
                <a:latin typeface="Comic Sans MS" panose="030F0702030302020204" pitchFamily="66" charset="0"/>
              </a:rPr>
              <a:t>is parents </a:t>
            </a:r>
            <a:r>
              <a:rPr lang="en-GB" sz="3200" dirty="0">
                <a:latin typeface="Comic Sans MS" panose="030F0702030302020204" pitchFamily="66" charset="0"/>
              </a:rPr>
              <a:t>so often never </a:t>
            </a:r>
            <a:r>
              <a:rPr lang="en-GB" sz="3200" dirty="0" smtClean="0">
                <a:latin typeface="Comic Sans MS" panose="030F0702030302020204" pitchFamily="66" charset="0"/>
              </a:rPr>
              <a:t>have </a:t>
            </a:r>
            <a:r>
              <a:rPr lang="en-GB" sz="3200" dirty="0">
                <a:latin typeface="Comic Sans MS" panose="030F0702030302020204" pitchFamily="66" charset="0"/>
              </a:rPr>
              <a:t>the time to come in to the nursery to look at, or comment on, their children’s folders. With </a:t>
            </a:r>
            <a:r>
              <a:rPr lang="en-GB" sz="3200" dirty="0" smtClean="0">
                <a:latin typeface="Comic Sans MS" panose="030F0702030302020204" pitchFamily="66" charset="0"/>
              </a:rPr>
              <a:t>this </a:t>
            </a:r>
            <a:r>
              <a:rPr lang="en-GB" sz="3200" dirty="0">
                <a:latin typeface="Comic Sans MS" panose="030F0702030302020204" pitchFamily="66" charset="0"/>
              </a:rPr>
              <a:t>system </a:t>
            </a:r>
            <a:r>
              <a:rPr lang="en-GB" sz="3200" dirty="0" smtClean="0">
                <a:latin typeface="Comic Sans MS" panose="030F0702030302020204" pitchFamily="66" charset="0"/>
              </a:rPr>
              <a:t>you </a:t>
            </a:r>
            <a:r>
              <a:rPr lang="en-GB" sz="3200" dirty="0">
                <a:latin typeface="Comic Sans MS" panose="030F0702030302020204" pitchFamily="66" charset="0"/>
              </a:rPr>
              <a:t>can securely log in from wherever </a:t>
            </a:r>
            <a:r>
              <a:rPr lang="en-GB" sz="3200" dirty="0" smtClean="0">
                <a:latin typeface="Comic Sans MS" panose="030F0702030302020204" pitchFamily="66" charset="0"/>
              </a:rPr>
              <a:t>you </a:t>
            </a:r>
            <a:r>
              <a:rPr lang="en-GB" sz="3200" dirty="0">
                <a:latin typeface="Comic Sans MS" panose="030F0702030302020204" pitchFamily="66" charset="0"/>
              </a:rPr>
              <a:t>are – at work, late at night at home, or even on the bus. </a:t>
            </a:r>
            <a:r>
              <a:rPr lang="en-GB" sz="3200" dirty="0" smtClean="0">
                <a:latin typeface="Comic Sans MS" panose="030F0702030302020204" pitchFamily="66" charset="0"/>
              </a:rPr>
              <a:t>You </a:t>
            </a:r>
            <a:r>
              <a:rPr lang="en-GB" sz="3200" dirty="0">
                <a:latin typeface="Comic Sans MS" panose="030F0702030302020204" pitchFamily="66" charset="0"/>
              </a:rPr>
              <a:t>can instantly leave comments and feedback proving that nurseries have a really strong link with the home.</a:t>
            </a:r>
          </a:p>
          <a:p>
            <a:r>
              <a:rPr lang="en-GB" sz="3200" b="1" dirty="0">
                <a:solidFill>
                  <a:srgbClr val="FF0000"/>
                </a:solidFill>
                <a:latin typeface="Comic Sans MS" panose="030F0702030302020204" pitchFamily="66" charset="0"/>
              </a:rPr>
              <a:t>The system works across all platforms </a:t>
            </a:r>
            <a:r>
              <a:rPr lang="en-GB" sz="3200" b="1" dirty="0" smtClean="0">
                <a:solidFill>
                  <a:srgbClr val="FF0000"/>
                </a:solidFill>
                <a:latin typeface="Comic Sans MS" panose="030F0702030302020204" pitchFamily="66" charset="0"/>
              </a:rPr>
              <a:t>so </a:t>
            </a:r>
            <a:r>
              <a:rPr lang="en-GB" sz="3200" b="1" dirty="0">
                <a:solidFill>
                  <a:srgbClr val="FF0000"/>
                </a:solidFill>
                <a:latin typeface="Comic Sans MS" panose="030F0702030302020204" pitchFamily="66" charset="0"/>
              </a:rPr>
              <a:t>you are not tied to any particular hardware or device</a:t>
            </a:r>
            <a:r>
              <a:rPr lang="en-GB" sz="3200" dirty="0">
                <a:solidFill>
                  <a:srgbClr val="FF0000"/>
                </a:solidFill>
                <a:latin typeface="Comic Sans MS" panose="030F0702030302020204" pitchFamily="66" charset="0"/>
              </a:rPr>
              <a:t>. </a:t>
            </a:r>
            <a:endParaRPr lang="en-GB" sz="3200" dirty="0" smtClean="0">
              <a:solidFill>
                <a:srgbClr val="FF0000"/>
              </a:solidFill>
              <a:latin typeface="Comic Sans MS" panose="030F0702030302020204" pitchFamily="66" charset="0"/>
            </a:endParaRPr>
          </a:p>
          <a:p>
            <a:endParaRPr lang="en-GB" sz="2800" dirty="0">
              <a:latin typeface="Comic Sans MS" panose="030F0702030302020204" pitchFamily="66" charset="0"/>
            </a:endParaRPr>
          </a:p>
          <a:p>
            <a:endParaRPr lang="en-GB" sz="3200" dirty="0">
              <a:latin typeface="Comic Sans MS" panose="030F0702030302020204" pitchFamily="66" charset="0"/>
            </a:endParaRPr>
          </a:p>
        </p:txBody>
      </p:sp>
    </p:spTree>
    <p:extLst>
      <p:ext uri="{BB962C8B-B14F-4D97-AF65-F5344CB8AC3E}">
        <p14:creationId xmlns:p14="http://schemas.microsoft.com/office/powerpoint/2010/main" val="2911152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8794" y="244699"/>
            <a:ext cx="10702344" cy="6370975"/>
          </a:xfrm>
          <a:prstGeom prst="rect">
            <a:avLst/>
          </a:prstGeom>
          <a:noFill/>
        </p:spPr>
        <p:txBody>
          <a:bodyPr wrap="square" rtlCol="0">
            <a:spAutoFit/>
          </a:bodyPr>
          <a:lstStyle/>
          <a:p>
            <a:pPr algn="ctr"/>
            <a:r>
              <a:rPr lang="en-GB" sz="4400" b="1" u="sng" dirty="0" smtClean="0">
                <a:latin typeface="Comic Sans MS" panose="030F0702030302020204" pitchFamily="66" charset="0"/>
              </a:rPr>
              <a:t>Tracking for Staff</a:t>
            </a:r>
          </a:p>
          <a:p>
            <a:r>
              <a:rPr lang="en-GB" sz="3200" dirty="0">
                <a:latin typeface="Comic Sans MS" panose="030F0702030302020204" pitchFamily="66" charset="0"/>
              </a:rPr>
              <a:t>Learning Journals takes tracking to a whole new level that was never possible with paper based systems. You can now view a chart of progress for each child and easily identify areas </a:t>
            </a:r>
            <a:r>
              <a:rPr lang="en-GB" sz="3200">
                <a:latin typeface="Comic Sans MS" panose="030F0702030302020204" pitchFamily="66" charset="0"/>
              </a:rPr>
              <a:t>where </a:t>
            </a:r>
            <a:r>
              <a:rPr lang="en-GB" sz="3200" smtClean="0">
                <a:latin typeface="Comic Sans MS" panose="030F0702030302020204" pitchFamily="66" charset="0"/>
              </a:rPr>
              <a:t>they </a:t>
            </a:r>
            <a:r>
              <a:rPr lang="en-GB" sz="3200" dirty="0">
                <a:latin typeface="Comic Sans MS" panose="030F0702030302020204" pitchFamily="66" charset="0"/>
              </a:rPr>
              <a:t>require more support. It is easy to spot gaps in learning and almost impossible for a child to be overlooked or forgotten.</a:t>
            </a:r>
          </a:p>
          <a:p>
            <a:r>
              <a:rPr lang="en-GB" sz="3200" b="1" dirty="0">
                <a:solidFill>
                  <a:srgbClr val="FF0000"/>
                </a:solidFill>
                <a:latin typeface="Comic Sans MS" panose="030F0702030302020204" pitchFamily="66" charset="0"/>
              </a:rPr>
              <a:t>Staff say: "As a management tool Learning Journals has become so valuable as it saves us so much time and gives us a much better overview of the children's development." </a:t>
            </a:r>
          </a:p>
          <a:p>
            <a:pPr algn="ctr"/>
            <a:endParaRPr lang="en-GB" sz="4400" b="1" u="sng" dirty="0">
              <a:latin typeface="Comic Sans MS" panose="030F0702030302020204" pitchFamily="66" charset="0"/>
            </a:endParaRPr>
          </a:p>
        </p:txBody>
      </p:sp>
    </p:spTree>
    <p:extLst>
      <p:ext uri="{BB962C8B-B14F-4D97-AF65-F5344CB8AC3E}">
        <p14:creationId xmlns:p14="http://schemas.microsoft.com/office/powerpoint/2010/main" val="762044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588" y="125139"/>
            <a:ext cx="8718997" cy="6448267"/>
          </a:xfrm>
          <a:prstGeom prst="rect">
            <a:avLst/>
          </a:prstGeom>
        </p:spPr>
      </p:pic>
    </p:spTree>
    <p:extLst>
      <p:ext uri="{BB962C8B-B14F-4D97-AF65-F5344CB8AC3E}">
        <p14:creationId xmlns:p14="http://schemas.microsoft.com/office/powerpoint/2010/main" val="2160913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521" y="218941"/>
            <a:ext cx="10869769" cy="7078861"/>
          </a:xfrm>
          <a:prstGeom prst="rect">
            <a:avLst/>
          </a:prstGeom>
          <a:noFill/>
        </p:spPr>
        <p:txBody>
          <a:bodyPr wrap="square" rtlCol="0">
            <a:spAutoFit/>
          </a:bodyPr>
          <a:lstStyle/>
          <a:p>
            <a:pPr algn="ctr"/>
            <a:r>
              <a:rPr lang="en-GB" sz="4400" b="1" u="sng" dirty="0" smtClean="0">
                <a:latin typeface="Comic Sans MS" panose="030F0702030302020204" pitchFamily="66" charset="0"/>
              </a:rPr>
              <a:t>Security is </a:t>
            </a:r>
            <a:r>
              <a:rPr lang="en-GB" sz="4400" b="1" u="sng" dirty="0">
                <a:latin typeface="Comic Sans MS" panose="030F0702030302020204" pitchFamily="66" charset="0"/>
              </a:rPr>
              <a:t>a top </a:t>
            </a:r>
            <a:r>
              <a:rPr lang="en-GB" sz="4400" b="1" u="sng" dirty="0" smtClean="0">
                <a:latin typeface="Comic Sans MS" panose="030F0702030302020204" pitchFamily="66" charset="0"/>
              </a:rPr>
              <a:t>priority</a:t>
            </a:r>
          </a:p>
          <a:p>
            <a:endParaRPr lang="en-GB" sz="2800" dirty="0">
              <a:latin typeface="Comic Sans MS" panose="030F0702030302020204" pitchFamily="66" charset="0"/>
            </a:endParaRPr>
          </a:p>
          <a:p>
            <a:r>
              <a:rPr lang="en-GB" sz="2800" dirty="0">
                <a:latin typeface="Comic Sans MS" panose="030F0702030302020204" pitchFamily="66" charset="0"/>
              </a:rPr>
              <a:t>I</a:t>
            </a:r>
            <a:r>
              <a:rPr lang="en-GB" sz="2800" dirty="0" smtClean="0">
                <a:latin typeface="Comic Sans MS" panose="030F0702030302020204" pitchFamily="66" charset="0"/>
              </a:rPr>
              <a:t>t </a:t>
            </a:r>
            <a:r>
              <a:rPr lang="en-GB" sz="2800" dirty="0">
                <a:latin typeface="Comic Sans MS" panose="030F0702030302020204" pitchFamily="66" charset="0"/>
              </a:rPr>
              <a:t>is extremely important to us that your data remains safe and secure at all times. Every user has their own unique username, password and PIN combination. Every account uses its own separate web address. Each address has en encryption certificate (or SSL certificate) that scrambles the data as it is sent from your device to the Learning Journals servers.</a:t>
            </a:r>
          </a:p>
          <a:p>
            <a:r>
              <a:rPr lang="en-GB" sz="2800" dirty="0" smtClean="0">
                <a:latin typeface="Comic Sans MS" panose="030F0702030302020204" pitchFamily="66" charset="0"/>
              </a:rPr>
              <a:t>Constant </a:t>
            </a:r>
            <a:r>
              <a:rPr lang="en-GB" sz="2800" dirty="0">
                <a:latin typeface="Comic Sans MS" panose="030F0702030302020204" pitchFamily="66" charset="0"/>
              </a:rPr>
              <a:t>backups mean that should the very worst happen, however unlikely that might be, we would still be able to recover all data.</a:t>
            </a:r>
          </a:p>
          <a:p>
            <a:r>
              <a:rPr lang="en-GB" sz="2800" dirty="0">
                <a:latin typeface="Comic Sans MS" panose="030F0702030302020204" pitchFamily="66" charset="0"/>
              </a:rPr>
              <a:t>In addition, </a:t>
            </a:r>
            <a:r>
              <a:rPr lang="en-GB" sz="2800" dirty="0" smtClean="0">
                <a:latin typeface="Comic Sans MS" panose="030F0702030302020204" pitchFamily="66" charset="0"/>
              </a:rPr>
              <a:t>they </a:t>
            </a:r>
            <a:r>
              <a:rPr lang="en-GB" sz="2800" dirty="0">
                <a:latin typeface="Comic Sans MS" panose="030F0702030302020204" pitchFamily="66" charset="0"/>
              </a:rPr>
              <a:t>use the powerful and imposing Microsoft Windows Azure platform to keep all our data safe in a constantly backed up state across many different European locations.</a:t>
            </a:r>
          </a:p>
          <a:p>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060814" y="334314"/>
            <a:ext cx="1075613" cy="799027"/>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532853" y="334313"/>
            <a:ext cx="1075613" cy="799027"/>
          </a:xfrm>
          <a:prstGeom prst="rect">
            <a:avLst/>
          </a:prstGeom>
        </p:spPr>
      </p:pic>
    </p:spTree>
    <p:extLst>
      <p:ext uri="{BB962C8B-B14F-4D97-AF65-F5344CB8AC3E}">
        <p14:creationId xmlns:p14="http://schemas.microsoft.com/office/powerpoint/2010/main" val="2191657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7431" y="218941"/>
            <a:ext cx="10779617" cy="6863417"/>
          </a:xfrm>
          <a:prstGeom prst="rect">
            <a:avLst/>
          </a:prstGeom>
          <a:noFill/>
        </p:spPr>
        <p:txBody>
          <a:bodyPr wrap="square" rtlCol="0">
            <a:spAutoFit/>
          </a:bodyPr>
          <a:lstStyle/>
          <a:p>
            <a:pPr algn="ctr"/>
            <a:r>
              <a:rPr lang="en-GB" sz="4400" b="1" u="sng" dirty="0" err="1" smtClean="0">
                <a:latin typeface="Comic Sans MS" panose="030F0702030302020204" pitchFamily="66" charset="0"/>
              </a:rPr>
              <a:t>Muiredge</a:t>
            </a:r>
            <a:r>
              <a:rPr lang="en-GB" sz="4400" b="1" u="sng" dirty="0" smtClean="0">
                <a:latin typeface="Comic Sans MS" panose="030F0702030302020204" pitchFamily="66" charset="0"/>
              </a:rPr>
              <a:t> Nursery Trial</a:t>
            </a:r>
          </a:p>
          <a:p>
            <a:pPr algn="ctr"/>
            <a:r>
              <a:rPr lang="en-GB" sz="4400" b="1" u="sng" dirty="0" smtClean="0">
                <a:latin typeface="Comic Sans MS" panose="030F0702030302020204" pitchFamily="66" charset="0"/>
              </a:rPr>
              <a:t> </a:t>
            </a:r>
          </a:p>
          <a:p>
            <a:pPr marL="571500" indent="-571500">
              <a:buFont typeface="Arial" panose="020B0604020202020204" pitchFamily="34" charset="0"/>
              <a:buChar char="•"/>
            </a:pPr>
            <a:r>
              <a:rPr lang="en-GB" sz="3200" dirty="0" smtClean="0">
                <a:latin typeface="Comic Sans MS" panose="030F0702030302020204" pitchFamily="66" charset="0"/>
              </a:rPr>
              <a:t>30 day free trial starts in </a:t>
            </a:r>
            <a:r>
              <a:rPr lang="en-GB" sz="3200" dirty="0">
                <a:latin typeface="Comic Sans MS" panose="030F0702030302020204" pitchFamily="66" charset="0"/>
              </a:rPr>
              <a:t>May </a:t>
            </a:r>
            <a:r>
              <a:rPr lang="en-GB" sz="3200" dirty="0" smtClean="0">
                <a:latin typeface="Comic Sans MS" panose="030F0702030302020204" pitchFamily="66" charset="0"/>
              </a:rPr>
              <a:t>2017 </a:t>
            </a:r>
            <a:r>
              <a:rPr lang="en-GB" sz="3200" dirty="0" smtClean="0">
                <a:latin typeface="Comic Sans MS" panose="030F0702030302020204" pitchFamily="66" charset="0"/>
                <a:hlinkClick r:id="rId2"/>
              </a:rPr>
              <a:t>https</a:t>
            </a:r>
            <a:r>
              <a:rPr lang="en-GB" sz="3200" dirty="0">
                <a:latin typeface="Comic Sans MS" panose="030F0702030302020204" pitchFamily="66" charset="0"/>
                <a:hlinkClick r:id="rId2"/>
              </a:rPr>
              <a:t>://</a:t>
            </a:r>
            <a:r>
              <a:rPr lang="en-GB" sz="3200" dirty="0" smtClean="0">
                <a:latin typeface="Comic Sans MS" panose="030F0702030302020204" pitchFamily="66" charset="0"/>
                <a:hlinkClick r:id="rId2"/>
              </a:rPr>
              <a:t>www.learningjournals.co.uk</a:t>
            </a:r>
            <a:endParaRPr lang="en-GB" sz="3200" dirty="0" smtClean="0">
              <a:latin typeface="Comic Sans MS" panose="030F0702030302020204" pitchFamily="66" charset="0"/>
            </a:endParaRPr>
          </a:p>
          <a:p>
            <a:pPr marL="571500" indent="-571500">
              <a:buFont typeface="Arial" panose="020B0604020202020204" pitchFamily="34" charset="0"/>
              <a:buChar char="•"/>
            </a:pPr>
            <a:r>
              <a:rPr lang="en-GB" sz="3200" dirty="0" smtClean="0">
                <a:latin typeface="Comic Sans MS" panose="030F0702030302020204" pitchFamily="66" charset="0"/>
              </a:rPr>
              <a:t>All children, staff and parents are added and ready to go</a:t>
            </a:r>
          </a:p>
          <a:p>
            <a:pPr marL="571500" indent="-571500">
              <a:buFont typeface="Arial" panose="020B0604020202020204" pitchFamily="34" charset="0"/>
              <a:buChar char="•"/>
            </a:pPr>
            <a:r>
              <a:rPr lang="en-GB" sz="3200" dirty="0" smtClean="0">
                <a:latin typeface="Comic Sans MS" panose="030F0702030302020204" pitchFamily="66" charset="0"/>
              </a:rPr>
              <a:t>You will receive an email with your own login username and then you create your own password and pin – </a:t>
            </a:r>
            <a:r>
              <a:rPr lang="en-GB" sz="3200" dirty="0" smtClean="0">
                <a:solidFill>
                  <a:srgbClr val="FF0000"/>
                </a:solidFill>
                <a:latin typeface="Comic Sans MS" panose="030F0702030302020204" pitchFamily="66" charset="0"/>
              </a:rPr>
              <a:t>please let us know if your email has changed </a:t>
            </a:r>
          </a:p>
          <a:p>
            <a:pPr marL="571500" indent="-571500">
              <a:buFont typeface="Arial" panose="020B0604020202020204" pitchFamily="34" charset="0"/>
              <a:buChar char="•"/>
            </a:pPr>
            <a:r>
              <a:rPr lang="en-GB" sz="3200" dirty="0" smtClean="0">
                <a:latin typeface="Comic Sans MS" panose="030F0702030302020204" pitchFamily="66" charset="0"/>
              </a:rPr>
              <a:t>Each keyworker will be responsible for their own group</a:t>
            </a:r>
            <a:endParaRPr lang="en-GB" sz="3200" dirty="0">
              <a:latin typeface="Comic Sans MS" panose="030F0702030302020204" pitchFamily="66" charset="0"/>
            </a:endParaRPr>
          </a:p>
          <a:p>
            <a:endParaRPr lang="en-GB" sz="3200" dirty="0" smtClean="0">
              <a:latin typeface="Comic Sans MS" panose="030F0702030302020204" pitchFamily="66" charset="0"/>
            </a:endParaRPr>
          </a:p>
        </p:txBody>
      </p:sp>
    </p:spTree>
    <p:extLst>
      <p:ext uri="{BB962C8B-B14F-4D97-AF65-F5344CB8AC3E}">
        <p14:creationId xmlns:p14="http://schemas.microsoft.com/office/powerpoint/2010/main" val="2078683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4704" y="437883"/>
            <a:ext cx="10599312" cy="6370975"/>
          </a:xfrm>
          <a:prstGeom prst="rect">
            <a:avLst/>
          </a:prstGeom>
          <a:noFill/>
        </p:spPr>
        <p:txBody>
          <a:bodyPr wrap="square" rtlCol="0">
            <a:spAutoFit/>
          </a:bodyPr>
          <a:lstStyle/>
          <a:p>
            <a:pPr algn="ctr"/>
            <a:r>
              <a:rPr lang="en-GB" sz="4400" b="1" u="sng" dirty="0" smtClean="0">
                <a:latin typeface="Comic Sans MS" panose="030F0702030302020204" pitchFamily="66" charset="0"/>
              </a:rPr>
              <a:t>Feedback in June</a:t>
            </a:r>
          </a:p>
          <a:p>
            <a:pPr algn="ctr"/>
            <a:endParaRPr lang="en-GB" sz="4400" b="1" u="sng" dirty="0">
              <a:latin typeface="Comic Sans MS" panose="030F0702030302020204" pitchFamily="66" charset="0"/>
            </a:endParaRPr>
          </a:p>
          <a:p>
            <a:r>
              <a:rPr lang="en-GB" sz="3200" dirty="0" smtClean="0">
                <a:latin typeface="Comic Sans MS" panose="030F0702030302020204" pitchFamily="66" charset="0"/>
              </a:rPr>
              <a:t>We will ask for feedback in June when the free trial period ends.</a:t>
            </a:r>
          </a:p>
          <a:p>
            <a:endParaRPr lang="en-GB" sz="3200" dirty="0">
              <a:latin typeface="Comic Sans MS" panose="030F0702030302020204" pitchFamily="66" charset="0"/>
            </a:endParaRPr>
          </a:p>
          <a:p>
            <a:r>
              <a:rPr lang="en-GB" sz="3200" dirty="0" smtClean="0">
                <a:latin typeface="Comic Sans MS" panose="030F0702030302020204" pitchFamily="66" charset="0"/>
              </a:rPr>
              <a:t>Any questions, you can contact the school or email me at </a:t>
            </a:r>
            <a:r>
              <a:rPr lang="en-GB" sz="3200" dirty="0" smtClean="0">
                <a:latin typeface="Comic Sans MS" panose="030F0702030302020204" pitchFamily="66" charset="0"/>
                <a:hlinkClick r:id="rId2"/>
              </a:rPr>
              <a:t>gw09bokassharon01@glow.sch.uk</a:t>
            </a:r>
            <a:endParaRPr lang="en-GB" sz="3200" dirty="0" smtClean="0">
              <a:latin typeface="Comic Sans MS" panose="030F0702030302020204" pitchFamily="66" charset="0"/>
            </a:endParaRPr>
          </a:p>
          <a:p>
            <a:endParaRPr lang="en-GB" sz="3200" dirty="0">
              <a:latin typeface="Comic Sans MS" panose="030F0702030302020204" pitchFamily="66" charset="0"/>
            </a:endParaRPr>
          </a:p>
          <a:p>
            <a:r>
              <a:rPr lang="en-GB" sz="3200" dirty="0" smtClean="0">
                <a:solidFill>
                  <a:srgbClr val="FF0000"/>
                </a:solidFill>
                <a:latin typeface="Comic Sans MS" panose="030F0702030302020204" pitchFamily="66" charset="0"/>
              </a:rPr>
              <a:t>Please remember this is a trial for all of us </a:t>
            </a:r>
            <a:r>
              <a:rPr lang="en-GB" sz="3200" dirty="0" smtClean="0">
                <a:latin typeface="Comic Sans MS" panose="030F0702030302020204" pitchFamily="66" charset="0"/>
              </a:rPr>
              <a:t>and there may be some glitches but we are very excited about trying out Learning Journals.</a:t>
            </a:r>
          </a:p>
          <a:p>
            <a:endParaRPr lang="en-GB" sz="3200" dirty="0">
              <a:latin typeface="Comic Sans MS" panose="030F0702030302020204" pitchFamily="66" charset="0"/>
            </a:endParaRPr>
          </a:p>
        </p:txBody>
      </p:sp>
    </p:spTree>
    <p:extLst>
      <p:ext uri="{BB962C8B-B14F-4D97-AF65-F5344CB8AC3E}">
        <p14:creationId xmlns:p14="http://schemas.microsoft.com/office/powerpoint/2010/main" val="3187296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6068" y="362646"/>
            <a:ext cx="10303099" cy="2308324"/>
          </a:xfrm>
          <a:prstGeom prst="rect">
            <a:avLst/>
          </a:prstGeom>
          <a:noFill/>
        </p:spPr>
        <p:txBody>
          <a:bodyPr wrap="square" rtlCol="0">
            <a:spAutoFit/>
          </a:bodyPr>
          <a:lstStyle/>
          <a:p>
            <a:pPr algn="ctr"/>
            <a:r>
              <a:rPr lang="en-GB" sz="4800" b="1" dirty="0" smtClean="0">
                <a:latin typeface="Comic Sans MS" panose="030F0702030302020204" pitchFamily="66" charset="0"/>
              </a:rPr>
              <a:t>Thank you for coming today</a:t>
            </a:r>
          </a:p>
          <a:p>
            <a:pPr algn="ctr"/>
            <a:endParaRPr lang="en-GB" sz="4800" b="1" u="sng" dirty="0">
              <a:latin typeface="Comic Sans MS" panose="030F0702030302020204" pitchFamily="66" charset="0"/>
            </a:endParaRPr>
          </a:p>
          <a:p>
            <a:pPr algn="ctr"/>
            <a:endParaRPr lang="en-GB" sz="4800" b="1" u="sng" dirty="0">
              <a:latin typeface="Comic Sans MS" panose="030F0702030302020204"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942" y="4742258"/>
            <a:ext cx="7640116" cy="105742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6000" y="1516808"/>
            <a:ext cx="2600000" cy="2600000"/>
          </a:xfrm>
          <a:prstGeom prst="rect">
            <a:avLst/>
          </a:prstGeom>
        </p:spPr>
      </p:pic>
    </p:spTree>
    <p:extLst>
      <p:ext uri="{BB962C8B-B14F-4D97-AF65-F5344CB8AC3E}">
        <p14:creationId xmlns:p14="http://schemas.microsoft.com/office/powerpoint/2010/main" val="1840768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5008" y="502276"/>
            <a:ext cx="10122795" cy="6494085"/>
          </a:xfrm>
          <a:prstGeom prst="rect">
            <a:avLst/>
          </a:prstGeom>
          <a:noFill/>
        </p:spPr>
        <p:txBody>
          <a:bodyPr wrap="square" rtlCol="0">
            <a:spAutoFit/>
          </a:bodyPr>
          <a:lstStyle/>
          <a:p>
            <a:pPr algn="ctr"/>
            <a:r>
              <a:rPr lang="en-GB" sz="4800" b="1" u="sng" dirty="0" smtClean="0">
                <a:latin typeface="Comic Sans MS" panose="030F0702030302020204" pitchFamily="66" charset="0"/>
              </a:rPr>
              <a:t>Parent Feedback – March 2017</a:t>
            </a:r>
          </a:p>
          <a:p>
            <a:pPr marL="685800" indent="-685800">
              <a:buFont typeface="Arial" panose="020B0604020202020204" pitchFamily="34" charset="0"/>
              <a:buChar char="•"/>
            </a:pPr>
            <a:endParaRPr lang="en-GB" sz="4800" b="1" u="sng" dirty="0">
              <a:latin typeface="Comic Sans MS" panose="030F0702030302020204" pitchFamily="66" charset="0"/>
            </a:endParaRPr>
          </a:p>
          <a:p>
            <a:r>
              <a:rPr lang="en-GB" sz="3200" b="1" u="sng" dirty="0" smtClean="0">
                <a:latin typeface="Comic Sans MS" panose="030F0702030302020204" pitchFamily="66" charset="0"/>
              </a:rPr>
              <a:t>Highlights</a:t>
            </a:r>
          </a:p>
          <a:p>
            <a:endParaRPr lang="en-GB" sz="3200" b="1" u="sng" dirty="0">
              <a:latin typeface="Comic Sans MS" panose="030F0702030302020204" pitchFamily="66" charset="0"/>
            </a:endParaRPr>
          </a:p>
          <a:p>
            <a:pPr marL="514350" indent="-514350">
              <a:buFont typeface="Arial" panose="020B0604020202020204" pitchFamily="34" charset="0"/>
              <a:buChar char="•"/>
            </a:pPr>
            <a:r>
              <a:rPr lang="en-GB" sz="3200" dirty="0" smtClean="0">
                <a:latin typeface="Comic Sans MS" panose="030F0702030302020204" pitchFamily="66" charset="0"/>
              </a:rPr>
              <a:t>Staff are friendly and approachable</a:t>
            </a:r>
          </a:p>
          <a:p>
            <a:pPr marL="514350" indent="-514350">
              <a:buFont typeface="Arial" panose="020B0604020202020204" pitchFamily="34" charset="0"/>
              <a:buChar char="•"/>
            </a:pPr>
            <a:r>
              <a:rPr lang="en-GB" sz="3200" dirty="0" smtClean="0">
                <a:latin typeface="Comic Sans MS" panose="030F0702030302020204" pitchFamily="66" charset="0"/>
              </a:rPr>
              <a:t>My child loves coming to Nursery</a:t>
            </a:r>
          </a:p>
          <a:p>
            <a:pPr marL="514350" indent="-514350">
              <a:buFont typeface="Arial" panose="020B0604020202020204" pitchFamily="34" charset="0"/>
              <a:buChar char="•"/>
            </a:pPr>
            <a:r>
              <a:rPr lang="en-GB" sz="3200" dirty="0" smtClean="0">
                <a:latin typeface="Comic Sans MS" panose="030F0702030302020204" pitchFamily="66" charset="0"/>
              </a:rPr>
              <a:t>Continue the good work following the children’s interests</a:t>
            </a:r>
          </a:p>
          <a:p>
            <a:pPr marL="514350" indent="-514350">
              <a:buFont typeface="Arial" panose="020B0604020202020204" pitchFamily="34" charset="0"/>
              <a:buChar char="•"/>
            </a:pPr>
            <a:r>
              <a:rPr lang="en-GB" sz="3200" dirty="0" smtClean="0">
                <a:latin typeface="Comic Sans MS" panose="030F0702030302020204" pitchFamily="66" charset="0"/>
              </a:rPr>
              <a:t>My child is happy and content and I feel the nursery has fostered independence and confidence in my child</a:t>
            </a:r>
          </a:p>
          <a:p>
            <a:pPr marL="514350" indent="-514350">
              <a:buFont typeface="+mj-lt"/>
              <a:buAutoNum type="arabicPeriod"/>
            </a:pPr>
            <a:endParaRPr lang="en-GB" sz="3200" dirty="0">
              <a:latin typeface="Comic Sans MS" panose="030F0702030302020204" pitchFamily="66" charset="0"/>
            </a:endParaRPr>
          </a:p>
        </p:txBody>
      </p:sp>
    </p:spTree>
    <p:extLst>
      <p:ext uri="{BB962C8B-B14F-4D97-AF65-F5344CB8AC3E}">
        <p14:creationId xmlns:p14="http://schemas.microsoft.com/office/powerpoint/2010/main" val="1240562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75008" y="399245"/>
            <a:ext cx="10148553" cy="6278642"/>
          </a:xfrm>
          <a:prstGeom prst="rect">
            <a:avLst/>
          </a:prstGeom>
          <a:noFill/>
        </p:spPr>
        <p:txBody>
          <a:bodyPr wrap="square" rtlCol="0">
            <a:spAutoFit/>
          </a:bodyPr>
          <a:lstStyle/>
          <a:p>
            <a:pPr algn="ctr"/>
            <a:r>
              <a:rPr lang="en-GB" sz="4800" b="1" u="sng" dirty="0">
                <a:latin typeface="Comic Sans MS" panose="030F0702030302020204" pitchFamily="66" charset="0"/>
              </a:rPr>
              <a:t>Parent </a:t>
            </a:r>
            <a:r>
              <a:rPr lang="en-GB" sz="4800" b="1" u="sng" dirty="0" smtClean="0">
                <a:latin typeface="Comic Sans MS" panose="030F0702030302020204" pitchFamily="66" charset="0"/>
              </a:rPr>
              <a:t>Feedback – March 2017</a:t>
            </a:r>
          </a:p>
          <a:p>
            <a:endParaRPr lang="en-GB" sz="4800" b="1" u="sng" dirty="0">
              <a:latin typeface="Comic Sans MS" panose="030F0702030302020204" pitchFamily="66" charset="0"/>
            </a:endParaRPr>
          </a:p>
          <a:p>
            <a:r>
              <a:rPr lang="en-GB" sz="3200" b="1" u="sng" dirty="0" smtClean="0">
                <a:latin typeface="Comic Sans MS" panose="030F0702030302020204" pitchFamily="66" charset="0"/>
              </a:rPr>
              <a:t>Points to work on</a:t>
            </a:r>
          </a:p>
          <a:p>
            <a:endParaRPr lang="en-GB" sz="3200" b="1" u="sng" dirty="0" smtClean="0">
              <a:latin typeface="Comic Sans MS" panose="030F0702030302020204" pitchFamily="66" charset="0"/>
            </a:endParaRPr>
          </a:p>
          <a:p>
            <a:pPr marL="457200" indent="-457200">
              <a:buFont typeface="Arial" panose="020B0604020202020204" pitchFamily="34" charset="0"/>
              <a:buChar char="•"/>
            </a:pPr>
            <a:r>
              <a:rPr lang="en-GB" sz="3200" dirty="0" smtClean="0">
                <a:latin typeface="Comic Sans MS" panose="030F0702030302020204" pitchFamily="66" charset="0"/>
              </a:rPr>
              <a:t>Communication between parents and nursery could be improved</a:t>
            </a:r>
          </a:p>
          <a:p>
            <a:pPr marL="457200" indent="-457200">
              <a:buFont typeface="Arial" panose="020B0604020202020204" pitchFamily="34" charset="0"/>
              <a:buChar char="•"/>
            </a:pPr>
            <a:r>
              <a:rPr lang="en-GB" sz="3200" dirty="0" smtClean="0">
                <a:latin typeface="Comic Sans MS" panose="030F0702030302020204" pitchFamily="66" charset="0"/>
              </a:rPr>
              <a:t>Put stickers on children showing what they have been doing that day</a:t>
            </a:r>
          </a:p>
          <a:p>
            <a:pPr marL="457200" indent="-457200">
              <a:buFont typeface="Arial" panose="020B0604020202020204" pitchFamily="34" charset="0"/>
              <a:buChar char="•"/>
            </a:pPr>
            <a:r>
              <a:rPr lang="en-GB" sz="3200" dirty="0" smtClean="0">
                <a:latin typeface="Comic Sans MS" panose="030F0702030302020204" pitchFamily="66" charset="0"/>
              </a:rPr>
              <a:t>Annual trip for the children</a:t>
            </a:r>
          </a:p>
          <a:p>
            <a:pPr marL="457200" indent="-457200">
              <a:buFont typeface="Arial" panose="020B0604020202020204" pitchFamily="34" charset="0"/>
              <a:buChar char="•"/>
            </a:pPr>
            <a:r>
              <a:rPr lang="en-GB" sz="3200" dirty="0" smtClean="0">
                <a:latin typeface="Comic Sans MS" panose="030F0702030302020204" pitchFamily="66" charset="0"/>
              </a:rPr>
              <a:t>Parking</a:t>
            </a:r>
          </a:p>
          <a:p>
            <a:pPr marL="457200" indent="-457200">
              <a:buFont typeface="Arial" panose="020B0604020202020204" pitchFamily="34" charset="0"/>
              <a:buChar char="•"/>
            </a:pPr>
            <a:r>
              <a:rPr lang="en-GB" sz="3200" dirty="0" smtClean="0">
                <a:latin typeface="Comic Sans MS" panose="030F0702030302020204" pitchFamily="66" charset="0"/>
              </a:rPr>
              <a:t>Notices being missed</a:t>
            </a:r>
            <a:endParaRPr lang="en-GB" sz="3200" dirty="0">
              <a:latin typeface="Comic Sans MS" panose="030F0702030302020204" pitchFamily="66" charset="0"/>
            </a:endParaRPr>
          </a:p>
          <a:p>
            <a:pPr algn="ctr"/>
            <a:endParaRPr lang="en-GB" dirty="0"/>
          </a:p>
        </p:txBody>
      </p:sp>
    </p:spTree>
    <p:extLst>
      <p:ext uri="{BB962C8B-B14F-4D97-AF65-F5344CB8AC3E}">
        <p14:creationId xmlns:p14="http://schemas.microsoft.com/office/powerpoint/2010/main" val="1252530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189" y="206062"/>
            <a:ext cx="10715222" cy="7478970"/>
          </a:xfrm>
          <a:prstGeom prst="rect">
            <a:avLst/>
          </a:prstGeom>
          <a:noFill/>
        </p:spPr>
        <p:txBody>
          <a:bodyPr wrap="square" rtlCol="0">
            <a:spAutoFit/>
          </a:bodyPr>
          <a:lstStyle/>
          <a:p>
            <a:pPr algn="ctr"/>
            <a:r>
              <a:rPr lang="en-GB" sz="4800" b="1" u="sng" dirty="0" smtClean="0">
                <a:latin typeface="Comic Sans MS" panose="030F0702030302020204" pitchFamily="66" charset="0"/>
              </a:rPr>
              <a:t>What have we actioned?</a:t>
            </a:r>
          </a:p>
          <a:p>
            <a:pPr algn="ctr"/>
            <a:endParaRPr lang="en-GB" sz="4800" b="1" u="sng" dirty="0">
              <a:latin typeface="Comic Sans MS" panose="030F0702030302020204" pitchFamily="66" charset="0"/>
            </a:endParaRPr>
          </a:p>
          <a:p>
            <a:pPr marL="685800" indent="-685800">
              <a:buFont typeface="Arial" panose="020B0604020202020204" pitchFamily="34" charset="0"/>
              <a:buChar char="•"/>
            </a:pPr>
            <a:r>
              <a:rPr lang="en-GB" sz="3200" dirty="0" smtClean="0">
                <a:latin typeface="Comic Sans MS" panose="030F0702030302020204" pitchFamily="66" charset="0"/>
              </a:rPr>
              <a:t>Allocated parking at side of school</a:t>
            </a:r>
          </a:p>
          <a:p>
            <a:pPr marL="685800" indent="-685800">
              <a:buFont typeface="Arial" panose="020B0604020202020204" pitchFamily="34" charset="0"/>
              <a:buChar char="•"/>
            </a:pPr>
            <a:r>
              <a:rPr lang="en-GB" sz="3200" dirty="0" smtClean="0">
                <a:latin typeface="Comic Sans MS" panose="030F0702030302020204" pitchFamily="66" charset="0"/>
              </a:rPr>
              <a:t>Annual trip booked to </a:t>
            </a:r>
            <a:r>
              <a:rPr lang="en-GB" sz="3200" dirty="0" err="1" smtClean="0">
                <a:latin typeface="Comic Sans MS" panose="030F0702030302020204" pitchFamily="66" charset="0"/>
              </a:rPr>
              <a:t>Briarsland</a:t>
            </a:r>
            <a:r>
              <a:rPr lang="en-GB" sz="3200" dirty="0" smtClean="0">
                <a:latin typeface="Comic Sans MS" panose="030F0702030302020204" pitchFamily="66" charset="0"/>
              </a:rPr>
              <a:t> Farm for all nursery children on May 3rd</a:t>
            </a:r>
          </a:p>
          <a:p>
            <a:pPr marL="685800" indent="-685800">
              <a:buFont typeface="Arial" panose="020B0604020202020204" pitchFamily="34" charset="0"/>
              <a:buChar char="•"/>
            </a:pPr>
            <a:r>
              <a:rPr lang="en-GB" sz="3200" dirty="0" smtClean="0">
                <a:latin typeface="Comic Sans MS" panose="030F0702030302020204" pitchFamily="66" charset="0"/>
              </a:rPr>
              <a:t>Notices on our new and improved school website and Twitter – please follow us on Twitter @</a:t>
            </a:r>
            <a:r>
              <a:rPr lang="en-GB" sz="3200" dirty="0" err="1" smtClean="0">
                <a:latin typeface="Comic Sans MS" panose="030F0702030302020204" pitchFamily="66" charset="0"/>
              </a:rPr>
              <a:t>muiredgeprimary</a:t>
            </a:r>
            <a:r>
              <a:rPr lang="en-GB" sz="3200" dirty="0" smtClean="0">
                <a:latin typeface="Comic Sans MS" panose="030F0702030302020204" pitchFamily="66" charset="0"/>
              </a:rPr>
              <a:t> to see our nursery page</a:t>
            </a:r>
          </a:p>
          <a:p>
            <a:endParaRPr lang="en-GB" sz="3200" dirty="0">
              <a:latin typeface="Comic Sans MS" panose="030F0702030302020204" pitchFamily="66" charset="0"/>
            </a:endParaRPr>
          </a:p>
          <a:p>
            <a:r>
              <a:rPr lang="en-GB" sz="3200" dirty="0" smtClean="0">
                <a:latin typeface="Comic Sans MS" panose="030F0702030302020204" pitchFamily="66" charset="0"/>
              </a:rPr>
              <a:t>And why we are here today…</a:t>
            </a:r>
          </a:p>
          <a:p>
            <a:pPr marL="685800" indent="-685800">
              <a:buFont typeface="Arial" panose="020B0604020202020204" pitchFamily="34" charset="0"/>
              <a:buChar char="•"/>
            </a:pPr>
            <a:endParaRPr lang="en-GB" sz="3200" dirty="0" smtClean="0">
              <a:latin typeface="Comic Sans MS" panose="030F0702030302020204" pitchFamily="66" charset="0"/>
            </a:endParaRPr>
          </a:p>
          <a:p>
            <a:pPr algn="ctr"/>
            <a:endParaRPr lang="en-GB" sz="4800" dirty="0">
              <a:latin typeface="Comic Sans MS" panose="030F0702030302020204" pitchFamily="66" charset="0"/>
            </a:endParaRPr>
          </a:p>
          <a:p>
            <a:endParaRPr lang="en-GB" sz="4800" b="1" u="sng"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0305" y="3945547"/>
            <a:ext cx="896961" cy="896961"/>
          </a:xfrm>
          <a:prstGeom prst="rect">
            <a:avLst/>
          </a:prstGeom>
        </p:spPr>
      </p:pic>
    </p:spTree>
    <p:extLst>
      <p:ext uri="{BB962C8B-B14F-4D97-AF65-F5344CB8AC3E}">
        <p14:creationId xmlns:p14="http://schemas.microsoft.com/office/powerpoint/2010/main" val="3017632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824" y="734096"/>
            <a:ext cx="10457645" cy="769441"/>
          </a:xfrm>
          <a:prstGeom prst="rect">
            <a:avLst/>
          </a:prstGeom>
          <a:noFill/>
        </p:spPr>
        <p:txBody>
          <a:bodyPr wrap="square" rtlCol="0">
            <a:spAutoFit/>
          </a:bodyPr>
          <a:lstStyle/>
          <a:p>
            <a:pPr algn="ctr"/>
            <a:r>
              <a:rPr lang="en-GB" sz="4400" b="1" dirty="0">
                <a:latin typeface="Comic Sans MS" panose="030F0702030302020204" pitchFamily="66" charset="0"/>
              </a:rPr>
              <a:t>https://www.learningjournals.co.uk</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481" y="2301896"/>
            <a:ext cx="6495999" cy="2334499"/>
          </a:xfrm>
          <a:prstGeom prst="rect">
            <a:avLst/>
          </a:prstGeom>
        </p:spPr>
      </p:pic>
    </p:spTree>
    <p:extLst>
      <p:ext uri="{BB962C8B-B14F-4D97-AF65-F5344CB8AC3E}">
        <p14:creationId xmlns:p14="http://schemas.microsoft.com/office/powerpoint/2010/main" val="5845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6220" y="180304"/>
            <a:ext cx="10496281" cy="6647974"/>
          </a:xfrm>
          <a:prstGeom prst="rect">
            <a:avLst/>
          </a:prstGeom>
          <a:noFill/>
        </p:spPr>
        <p:txBody>
          <a:bodyPr wrap="square" rtlCol="0">
            <a:spAutoFit/>
          </a:bodyPr>
          <a:lstStyle/>
          <a:p>
            <a:pPr algn="ctr"/>
            <a:r>
              <a:rPr lang="en-GB" sz="4800" b="1" u="sng" dirty="0" smtClean="0">
                <a:latin typeface="Comic Sans MS" panose="030F0702030302020204" pitchFamily="66" charset="0"/>
              </a:rPr>
              <a:t>My Learning Journal</a:t>
            </a:r>
          </a:p>
          <a:p>
            <a:pPr algn="ctr"/>
            <a:endParaRPr lang="en-GB" sz="4800" b="1" u="sng" dirty="0" smtClean="0">
              <a:latin typeface="Comic Sans MS" panose="030F0702030302020204" pitchFamily="66" charset="0"/>
            </a:endParaRPr>
          </a:p>
          <a:p>
            <a:pPr algn="ctr"/>
            <a:r>
              <a:rPr lang="en-GB" sz="3300" dirty="0" smtClean="0">
                <a:latin typeface="Comic Sans MS" panose="030F0702030302020204" pitchFamily="66" charset="0"/>
              </a:rPr>
              <a:t>Learning </a:t>
            </a:r>
            <a:r>
              <a:rPr lang="en-GB" sz="3300" dirty="0">
                <a:latin typeface="Comic Sans MS" panose="030F0702030302020204" pitchFamily="66" charset="0"/>
              </a:rPr>
              <a:t>Journals started </a:t>
            </a:r>
            <a:r>
              <a:rPr lang="en-GB" sz="3300" dirty="0" smtClean="0">
                <a:latin typeface="Comic Sans MS" panose="030F0702030302020204" pitchFamily="66" charset="0"/>
              </a:rPr>
              <a:t> </a:t>
            </a:r>
            <a:r>
              <a:rPr lang="en-GB" sz="3300" dirty="0">
                <a:latin typeface="Comic Sans MS" panose="030F0702030302020204" pitchFamily="66" charset="0"/>
              </a:rPr>
              <a:t>back in late 2011 at </a:t>
            </a:r>
            <a:r>
              <a:rPr lang="en-GB" sz="3300" dirty="0" err="1">
                <a:latin typeface="Comic Sans MS" panose="030F0702030302020204" pitchFamily="66" charset="0"/>
                <a:hlinkClick r:id="rId2" tooltip="Arbor Green Nursery"/>
              </a:rPr>
              <a:t>Arbor</a:t>
            </a:r>
            <a:r>
              <a:rPr lang="en-GB" sz="3300" dirty="0">
                <a:latin typeface="Comic Sans MS" panose="030F0702030302020204" pitchFamily="66" charset="0"/>
                <a:hlinkClick r:id="rId2" tooltip="Arbor Green Nursery"/>
              </a:rPr>
              <a:t> Green Nursery</a:t>
            </a:r>
            <a:r>
              <a:rPr lang="en-GB" sz="3300" dirty="0">
                <a:latin typeface="Comic Sans MS" panose="030F0702030302020204" pitchFamily="66" charset="0"/>
              </a:rPr>
              <a:t> in Edinburgh. Owners Natalie and David Clark were discussing how difficult it was for staff to be able to complete the learning journeys for the children. Using a paper and pen based system it was simply too demanding for them to be able to accurately document and track each child’s learning to the high standards required by the nursery, the local authority</a:t>
            </a:r>
            <a:r>
              <a:rPr lang="en-GB" sz="3300" dirty="0" smtClean="0">
                <a:latin typeface="Comic Sans MS" panose="030F0702030302020204" pitchFamily="66" charset="0"/>
              </a:rPr>
              <a:t>, </a:t>
            </a:r>
            <a:r>
              <a:rPr lang="en-GB" sz="3300" dirty="0">
                <a:latin typeface="Comic Sans MS" panose="030F0702030302020204" pitchFamily="66" charset="0"/>
              </a:rPr>
              <a:t>Education Scotland and the Care Inspectorate.</a:t>
            </a:r>
            <a:endParaRPr lang="en-GB" sz="3300" b="1" u="sng" dirty="0">
              <a:latin typeface="Comic Sans MS" panose="030F0702030302020204" pitchFamily="66" charset="0"/>
            </a:endParaRPr>
          </a:p>
        </p:txBody>
      </p:sp>
    </p:spTree>
    <p:extLst>
      <p:ext uri="{BB962C8B-B14F-4D97-AF65-F5344CB8AC3E}">
        <p14:creationId xmlns:p14="http://schemas.microsoft.com/office/powerpoint/2010/main" val="332495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7638" r="7638"/>
          <a:stretch>
            <a:fillRect/>
          </a:stretch>
        </p:blipFill>
        <p:spPr>
          <a:xfrm>
            <a:off x="598001" y="457201"/>
            <a:ext cx="6250521" cy="5827690"/>
          </a:xfrm>
        </p:spPr>
      </p:pic>
      <p:sp>
        <p:nvSpPr>
          <p:cNvPr id="3" name="Title 2"/>
          <p:cNvSpPr>
            <a:spLocks noGrp="1"/>
          </p:cNvSpPr>
          <p:nvPr>
            <p:ph type="title"/>
          </p:nvPr>
        </p:nvSpPr>
        <p:spPr/>
        <p:txBody>
          <a:bodyPr/>
          <a:lstStyle/>
          <a:p>
            <a:r>
              <a:rPr lang="en-GB" dirty="0" smtClean="0">
                <a:latin typeface="Comic Sans MS" panose="030F0702030302020204" pitchFamily="66" charset="0"/>
              </a:rPr>
              <a:t>What Does it look like for Nursery?</a:t>
            </a:r>
            <a:endParaRPr lang="en-GB" dirty="0">
              <a:latin typeface="Comic Sans MS" panose="030F0702030302020204" pitchFamily="66" charset="0"/>
            </a:endParaRPr>
          </a:p>
        </p:txBody>
      </p:sp>
      <p:sp>
        <p:nvSpPr>
          <p:cNvPr id="4" name="Text Placeholder 3"/>
          <p:cNvSpPr>
            <a:spLocks noGrp="1"/>
          </p:cNvSpPr>
          <p:nvPr>
            <p:ph type="body" sz="half" idx="2"/>
          </p:nvPr>
        </p:nvSpPr>
        <p:spPr/>
        <p:txBody>
          <a:bodyPr>
            <a:normAutofit fontScale="92500" lnSpcReduction="20000"/>
          </a:bodyPr>
          <a:lstStyle/>
          <a:p>
            <a:r>
              <a:rPr lang="en-GB" sz="2000" dirty="0" smtClean="0">
                <a:latin typeface="Comic Sans MS" panose="030F0702030302020204" pitchFamily="66" charset="0"/>
              </a:rPr>
              <a:t>Each child has their own Learning Journal account</a:t>
            </a:r>
          </a:p>
          <a:p>
            <a:r>
              <a:rPr lang="en-GB" sz="2000" dirty="0" smtClean="0">
                <a:latin typeface="Comic Sans MS" panose="030F0702030302020204" pitchFamily="66" charset="0"/>
              </a:rPr>
              <a:t>Each parent has a unique login to see their child’s progress</a:t>
            </a:r>
          </a:p>
          <a:p>
            <a:r>
              <a:rPr lang="en-GB" sz="2000" dirty="0" smtClean="0">
                <a:latin typeface="Comic Sans MS" panose="030F0702030302020204" pitchFamily="66" charset="0"/>
              </a:rPr>
              <a:t>The staff complete observations and publish these on each child’s journal</a:t>
            </a:r>
          </a:p>
          <a:p>
            <a:r>
              <a:rPr lang="en-GB" sz="2000" dirty="0" smtClean="0">
                <a:latin typeface="Comic Sans MS" panose="030F0702030302020204" pitchFamily="66" charset="0"/>
              </a:rPr>
              <a:t>You need internet access to view or alternatively they can be printed out</a:t>
            </a:r>
          </a:p>
          <a:p>
            <a:endParaRPr lang="en-GB" dirty="0" smtClean="0"/>
          </a:p>
          <a:p>
            <a:endParaRPr lang="en-GB" dirty="0"/>
          </a:p>
        </p:txBody>
      </p:sp>
    </p:spTree>
    <p:extLst>
      <p:ext uri="{BB962C8B-B14F-4D97-AF65-F5344CB8AC3E}">
        <p14:creationId xmlns:p14="http://schemas.microsoft.com/office/powerpoint/2010/main" val="496793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3645" y="321972"/>
            <a:ext cx="9723549" cy="6278642"/>
          </a:xfrm>
          <a:prstGeom prst="rect">
            <a:avLst/>
          </a:prstGeom>
          <a:noFill/>
        </p:spPr>
        <p:txBody>
          <a:bodyPr wrap="square" rtlCol="0">
            <a:spAutoFit/>
          </a:bodyPr>
          <a:lstStyle/>
          <a:p>
            <a:r>
              <a:rPr lang="en-GB" sz="4400" b="1" u="sng" dirty="0">
                <a:latin typeface="Comic Sans MS" panose="030F0702030302020204" pitchFamily="66" charset="0"/>
              </a:rPr>
              <a:t>First thing’s first – check your emails</a:t>
            </a:r>
            <a:r>
              <a:rPr lang="en-GB" sz="4400" b="1" u="sng" dirty="0" smtClean="0">
                <a:latin typeface="Comic Sans MS" panose="030F0702030302020204" pitchFamily="66" charset="0"/>
              </a:rPr>
              <a:t>!</a:t>
            </a:r>
          </a:p>
          <a:p>
            <a:endParaRPr lang="en-GB" sz="4400" b="1" u="sng" dirty="0">
              <a:latin typeface="Comic Sans MS" panose="030F0702030302020204" pitchFamily="66" charset="0"/>
            </a:endParaRPr>
          </a:p>
          <a:p>
            <a:r>
              <a:rPr lang="en-GB" sz="3600" dirty="0">
                <a:latin typeface="Comic Sans MS" panose="030F0702030302020204" pitchFamily="66" charset="0"/>
              </a:rPr>
              <a:t>Check your emails for messages received from:</a:t>
            </a:r>
          </a:p>
          <a:p>
            <a:r>
              <a:rPr lang="en-GB" sz="3600" dirty="0">
                <a:latin typeface="Comic Sans MS" panose="030F0702030302020204" pitchFamily="66" charset="0"/>
              </a:rPr>
              <a:t>learningjournals@yourlearningjournals.co.uk</a:t>
            </a:r>
          </a:p>
          <a:p>
            <a:endParaRPr lang="en-GB" sz="3600" dirty="0" smtClean="0">
              <a:latin typeface="Comic Sans MS" panose="030F0702030302020204" pitchFamily="66" charset="0"/>
            </a:endParaRPr>
          </a:p>
          <a:p>
            <a:r>
              <a:rPr lang="en-GB" sz="3600" dirty="0" smtClean="0">
                <a:latin typeface="Comic Sans MS" panose="030F0702030302020204" pitchFamily="66" charset="0"/>
              </a:rPr>
              <a:t>Any </a:t>
            </a:r>
            <a:r>
              <a:rPr lang="en-GB" sz="3600" dirty="0">
                <a:latin typeface="Comic Sans MS" panose="030F0702030302020204" pitchFamily="66" charset="0"/>
              </a:rPr>
              <a:t>parent notification emails you have received will contain a link directly to your account – give it a click.</a:t>
            </a:r>
          </a:p>
          <a:p>
            <a:endParaRPr lang="en-GB" dirty="0"/>
          </a:p>
        </p:txBody>
      </p:sp>
    </p:spTree>
    <p:extLst>
      <p:ext uri="{BB962C8B-B14F-4D97-AF65-F5344CB8AC3E}">
        <p14:creationId xmlns:p14="http://schemas.microsoft.com/office/powerpoint/2010/main" val="268305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3734" b="23734"/>
          <a:stretch>
            <a:fillRect/>
          </a:stretch>
        </p:blipFill>
        <p:spPr>
          <a:xfrm>
            <a:off x="283464" y="0"/>
            <a:ext cx="7460106" cy="6857999"/>
          </a:xfrm>
        </p:spPr>
      </p:pic>
      <p:sp>
        <p:nvSpPr>
          <p:cNvPr id="3" name="Title 2"/>
          <p:cNvSpPr>
            <a:spLocks noGrp="1"/>
          </p:cNvSpPr>
          <p:nvPr>
            <p:ph type="title"/>
          </p:nvPr>
        </p:nvSpPr>
        <p:spPr/>
        <p:txBody>
          <a:bodyPr/>
          <a:lstStyle/>
          <a:p>
            <a:r>
              <a:rPr lang="en-GB" u="sng" dirty="0" smtClean="0"/>
              <a:t>Your Login Details</a:t>
            </a:r>
            <a:endParaRPr lang="en-GB" u="sng" dirty="0"/>
          </a:p>
        </p:txBody>
      </p:sp>
      <p:sp>
        <p:nvSpPr>
          <p:cNvPr id="4" name="Text Placeholder 3"/>
          <p:cNvSpPr>
            <a:spLocks noGrp="1"/>
          </p:cNvSpPr>
          <p:nvPr>
            <p:ph type="body" sz="half" idx="2"/>
          </p:nvPr>
        </p:nvSpPr>
        <p:spPr/>
        <p:txBody>
          <a:bodyPr>
            <a:noAutofit/>
          </a:bodyPr>
          <a:lstStyle/>
          <a:p>
            <a:r>
              <a:rPr lang="en-GB" sz="2000" dirty="0" smtClean="0"/>
              <a:t>When your account is live you will receive this email.</a:t>
            </a:r>
          </a:p>
          <a:p>
            <a:r>
              <a:rPr lang="en-GB" sz="2000" dirty="0" smtClean="0"/>
              <a:t>You click on the link and log in with the username shown at the top of the email.</a:t>
            </a:r>
          </a:p>
          <a:p>
            <a:r>
              <a:rPr lang="en-GB" sz="2000" dirty="0" smtClean="0"/>
              <a:t>You will then be asked to set your own password too.  Take a note of these.</a:t>
            </a:r>
            <a:endParaRPr lang="en-GB" sz="2000" dirty="0"/>
          </a:p>
        </p:txBody>
      </p:sp>
      <p:sp>
        <p:nvSpPr>
          <p:cNvPr id="5" name="Picture Placeholder 1"/>
          <p:cNvSpPr txBox="1">
            <a:spLocks/>
          </p:cNvSpPr>
          <p:nvPr/>
        </p:nvSpPr>
        <p:spPr>
          <a:xfrm>
            <a:off x="435864" y="152400"/>
            <a:ext cx="7355585" cy="6857999"/>
          </a:xfrm>
          <a:prstGeom prst="rect">
            <a:avLst/>
          </a:prstGeom>
        </p:spPr>
      </p:sp>
    </p:spTree>
    <p:extLst>
      <p:ext uri="{BB962C8B-B14F-4D97-AF65-F5344CB8AC3E}">
        <p14:creationId xmlns:p14="http://schemas.microsoft.com/office/powerpoint/2010/main" val="196626160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577</TotalTime>
  <Words>698</Words>
  <Application>Microsoft Office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Comic Sans MS</vt:lpstr>
      <vt:lpstr>Gill Sans MT</vt:lpstr>
      <vt:lpstr>Impact</vt:lpstr>
      <vt:lpstr>Badge</vt:lpstr>
      <vt:lpstr>PowerPoint Presentation</vt:lpstr>
      <vt:lpstr>PowerPoint Presentation</vt:lpstr>
      <vt:lpstr>PowerPoint Presentation</vt:lpstr>
      <vt:lpstr>PowerPoint Presentation</vt:lpstr>
      <vt:lpstr>PowerPoint Presentation</vt:lpstr>
      <vt:lpstr>PowerPoint Presentation</vt:lpstr>
      <vt:lpstr>What Does it look like for Nursery?</vt:lpstr>
      <vt:lpstr>PowerPoint Presentation</vt:lpstr>
      <vt:lpstr>Your Login Details</vt:lpstr>
      <vt:lpstr>Pin number</vt:lpstr>
      <vt:lpstr>PowerPoint Presentation</vt:lpstr>
      <vt:lpstr>Your child’s 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devlinj20</dc:creator>
  <cp:lastModifiedBy>bokass20</cp:lastModifiedBy>
  <cp:revision>71</cp:revision>
  <dcterms:created xsi:type="dcterms:W3CDTF">2016-08-25T15:46:13Z</dcterms:created>
  <dcterms:modified xsi:type="dcterms:W3CDTF">2017-04-25T13:50:21Z</dcterms:modified>
</cp:coreProperties>
</file>